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8229600" cx="14630400"/>
  <p:notesSz cx="8229600" cy="14630400"/>
  <p:embeddedFontLst>
    <p:embeddedFont>
      <p:font typeface="Heebo"/>
      <p:bold r:id="rId12"/>
    </p:embeddedFont>
    <p:embeddedFont>
      <p:font typeface="Montserrat"/>
      <p:regular r:id="rId13"/>
      <p:bold r:id="rId14"/>
      <p:italic r:id="rId15"/>
      <p:boldItalic r:id="rId16"/>
    </p:embeddedFont>
    <p:embeddedFont>
      <p:font typeface="Heebo Light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J+1Xp/2uBA4jZjn/wVnRwYLfd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Montserrat-regular.fntdata"/><Relationship Id="rId12" Type="http://schemas.openxmlformats.org/officeDocument/2006/relationships/font" Target="fonts/Heebo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HeeboLight-regular.fntdata"/><Relationship Id="rId16" Type="http://schemas.openxmlformats.org/officeDocument/2006/relationships/font" Target="fonts/Montserrat-boldItalic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HeeboLigh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50ff43f1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2d50ff43f1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2d50ff43f1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" name="Google Shape;1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" name="Google Shape;13;p1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" name="Google Shape;15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" name="Google Shape;17;p1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" name="Google Shape;1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" name="Google Shape;21;p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" name="Google Shape;2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" name="Google Shape;25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" name="Google Shape;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" name="Google Shape;29;p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1" name="Google Shape;3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" name="Google Shape;33;p1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5" name="Google Shape;3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" name="Google Shape;37;p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9" name="Google Shape;39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" name="Google Shape;41;p1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8" name="Google Shape;4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"/>
          <p:cNvSpPr/>
          <p:nvPr/>
        </p:nvSpPr>
        <p:spPr>
          <a:xfrm>
            <a:off x="6350437" y="2210753"/>
            <a:ext cx="7415927" cy="1543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850"/>
              <a:buFont typeface="Montserrat"/>
              <a:buNone/>
            </a:pPr>
            <a:r>
              <a:rPr b="0" i="0" lang="en-US" sz="48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Inteligência Humana vs. Inteligência Artificial</a:t>
            </a:r>
            <a:endParaRPr b="0" i="0" sz="4850" u="none" cap="none" strike="noStrike"/>
          </a:p>
        </p:txBody>
      </p:sp>
      <p:sp>
        <p:nvSpPr>
          <p:cNvPr id="50" name="Google Shape;50;p1"/>
          <p:cNvSpPr/>
          <p:nvPr/>
        </p:nvSpPr>
        <p:spPr>
          <a:xfrm>
            <a:off x="6350437" y="4124087"/>
            <a:ext cx="7415927" cy="1185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900"/>
              <a:buFont typeface="Heebo Light"/>
              <a:buNone/>
            </a:pPr>
            <a:r>
              <a:rPr b="0" i="0" lang="en-US" sz="19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Explorando as diferenças e semelhanças entre a inteligência humana e a inteligência artificial, buscando compreender os desafios e oportunidades dessa interação.</a:t>
            </a:r>
            <a:endParaRPr b="0" i="0" sz="1900" u="none" cap="none" strike="noStrike"/>
          </a:p>
        </p:txBody>
      </p:sp>
      <p:sp>
        <p:nvSpPr>
          <p:cNvPr id="51" name="Google Shape;51;p1"/>
          <p:cNvSpPr/>
          <p:nvPr/>
        </p:nvSpPr>
        <p:spPr>
          <a:xfrm>
            <a:off x="6350437" y="5605343"/>
            <a:ext cx="394930" cy="394930"/>
          </a:xfrm>
          <a:prstGeom prst="roundRect">
            <a:avLst>
              <a:gd fmla="val 23151155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2" name="Google Shape;5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8057" y="5612963"/>
            <a:ext cx="379690" cy="37969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"/>
          <p:cNvSpPr/>
          <p:nvPr/>
        </p:nvSpPr>
        <p:spPr>
          <a:xfrm>
            <a:off x="6868716" y="5586889"/>
            <a:ext cx="2130028" cy="4319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1666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400"/>
              <a:buFont typeface="Heebo"/>
              <a:buNone/>
            </a:pPr>
            <a:r>
              <a:rPr b="1" i="0" lang="en-US" sz="2400" u="none" cap="none" strike="noStrike">
                <a:solidFill>
                  <a:srgbClr val="DCD7E5"/>
                </a:solidFill>
                <a:latin typeface="Heebo"/>
                <a:ea typeface="Heebo"/>
                <a:cs typeface="Heebo"/>
                <a:sym typeface="Heebo"/>
              </a:rPr>
              <a:t>by Aléxis abner</a:t>
            </a:r>
            <a:endParaRPr b="0" i="0" sz="2400" u="none" cap="none" strike="noStrik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9" name="Google Shape;5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"/>
          <p:cNvSpPr/>
          <p:nvPr/>
        </p:nvSpPr>
        <p:spPr>
          <a:xfrm>
            <a:off x="6230898" y="729139"/>
            <a:ext cx="7655004" cy="1329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01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150"/>
              <a:buFont typeface="Montserrat"/>
              <a:buNone/>
            </a:pPr>
            <a:r>
              <a:rPr b="0" i="0" lang="en-US" sz="41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O Neurônio: Fundamento da Inteligência</a:t>
            </a:r>
            <a:endParaRPr b="0" i="0" sz="4150" u="none" cap="none" strike="noStrike"/>
          </a:p>
        </p:txBody>
      </p:sp>
      <p:sp>
        <p:nvSpPr>
          <p:cNvPr id="61" name="Google Shape;61;p2"/>
          <p:cNvSpPr/>
          <p:nvPr/>
        </p:nvSpPr>
        <p:spPr>
          <a:xfrm>
            <a:off x="6538436" y="2377321"/>
            <a:ext cx="22860" cy="5123021"/>
          </a:xfrm>
          <a:prstGeom prst="roundRect">
            <a:avLst>
              <a:gd fmla="val 390813" name="adj"/>
            </a:avLst>
          </a:prstGeom>
          <a:solidFill>
            <a:srgbClr val="4A2C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6766262" y="2844284"/>
            <a:ext cx="744498" cy="22860"/>
          </a:xfrm>
          <a:prstGeom prst="roundRect">
            <a:avLst>
              <a:gd fmla="val 390813" name="adj"/>
            </a:avLst>
          </a:prstGeom>
          <a:solidFill>
            <a:srgbClr val="4A2C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6310610" y="2616518"/>
            <a:ext cx="478512" cy="478512"/>
          </a:xfrm>
          <a:prstGeom prst="roundRect">
            <a:avLst>
              <a:gd fmla="val 18670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6492180" y="2696170"/>
            <a:ext cx="11525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500"/>
              <a:buFont typeface="Montserrat"/>
              <a:buNone/>
            </a:pPr>
            <a:r>
              <a:rPr b="0" i="0" lang="en-US" sz="25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2500" u="none" cap="none" strike="noStrike"/>
          </a:p>
        </p:txBody>
      </p:sp>
      <p:sp>
        <p:nvSpPr>
          <p:cNvPr id="65" name="Google Shape;65;p2"/>
          <p:cNvSpPr/>
          <p:nvPr/>
        </p:nvSpPr>
        <p:spPr>
          <a:xfrm>
            <a:off x="7719774" y="2589967"/>
            <a:ext cx="2658904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050"/>
              <a:buFont typeface="Montserrat"/>
              <a:buNone/>
            </a:pPr>
            <a:r>
              <a:rPr b="0" i="0" lang="en-US" sz="20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Neurônio Luz</a:t>
            </a:r>
            <a:endParaRPr b="0" i="0" sz="2050" u="none" cap="none" strike="noStrike"/>
          </a:p>
        </p:txBody>
      </p:sp>
      <p:sp>
        <p:nvSpPr>
          <p:cNvPr id="66" name="Google Shape;66;p2"/>
          <p:cNvSpPr/>
          <p:nvPr/>
        </p:nvSpPr>
        <p:spPr>
          <a:xfrm>
            <a:off x="7719774" y="3049786"/>
            <a:ext cx="6166128" cy="680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650"/>
              <a:buFont typeface="Heebo Light"/>
              <a:buNone/>
            </a:pPr>
            <a:r>
              <a:rPr b="0" i="0" lang="en-US" sz="16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O neurônio como uma unidade básica de processamento de informações, semelhante a uma lâmpada.</a:t>
            </a:r>
            <a:endParaRPr b="0" i="0" sz="1650" u="none" cap="none" strike="noStrike"/>
          </a:p>
        </p:txBody>
      </p:sp>
      <p:sp>
        <p:nvSpPr>
          <p:cNvPr id="67" name="Google Shape;67;p2"/>
          <p:cNvSpPr/>
          <p:nvPr/>
        </p:nvSpPr>
        <p:spPr>
          <a:xfrm>
            <a:off x="6766262" y="4622840"/>
            <a:ext cx="744498" cy="22860"/>
          </a:xfrm>
          <a:prstGeom prst="roundRect">
            <a:avLst>
              <a:gd fmla="val 390813" name="adj"/>
            </a:avLst>
          </a:prstGeom>
          <a:solidFill>
            <a:srgbClr val="4A2C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6310610" y="4395073"/>
            <a:ext cx="478512" cy="478512"/>
          </a:xfrm>
          <a:prstGeom prst="roundRect">
            <a:avLst>
              <a:gd fmla="val 18670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2"/>
          <p:cNvSpPr/>
          <p:nvPr/>
        </p:nvSpPr>
        <p:spPr>
          <a:xfrm>
            <a:off x="6459200" y="4474726"/>
            <a:ext cx="18121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500"/>
              <a:buFont typeface="Montserrat"/>
              <a:buNone/>
            </a:pPr>
            <a:r>
              <a:rPr b="0" i="0" lang="en-US" sz="25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2500" u="none" cap="none" strike="noStrike"/>
          </a:p>
        </p:txBody>
      </p:sp>
      <p:sp>
        <p:nvSpPr>
          <p:cNvPr id="70" name="Google Shape;70;p2"/>
          <p:cNvSpPr/>
          <p:nvPr/>
        </p:nvSpPr>
        <p:spPr>
          <a:xfrm>
            <a:off x="7719774" y="4368522"/>
            <a:ext cx="2658904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050"/>
              <a:buFont typeface="Montserrat"/>
              <a:buNone/>
            </a:pPr>
            <a:r>
              <a:rPr b="0" i="0" lang="en-US" sz="20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Neurônio Lâmpada</a:t>
            </a:r>
            <a:endParaRPr b="0" i="0" sz="2050" u="none" cap="none" strike="noStrike"/>
          </a:p>
        </p:txBody>
      </p:sp>
      <p:sp>
        <p:nvSpPr>
          <p:cNvPr id="71" name="Google Shape;71;p2"/>
          <p:cNvSpPr/>
          <p:nvPr/>
        </p:nvSpPr>
        <p:spPr>
          <a:xfrm>
            <a:off x="7719774" y="4828342"/>
            <a:ext cx="6166128" cy="680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650"/>
              <a:buFont typeface="Heebo Light"/>
              <a:buNone/>
            </a:pPr>
            <a:r>
              <a:rPr b="0" i="0" lang="en-US" sz="16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O neurônio como uma unidade de iluminação, capaz de gerar e transmitir sinais elétricos.</a:t>
            </a:r>
            <a:endParaRPr b="0" i="0" sz="1650" u="none" cap="none" strike="noStrike"/>
          </a:p>
        </p:txBody>
      </p:sp>
      <p:sp>
        <p:nvSpPr>
          <p:cNvPr id="72" name="Google Shape;72;p2"/>
          <p:cNvSpPr/>
          <p:nvPr/>
        </p:nvSpPr>
        <p:spPr>
          <a:xfrm>
            <a:off x="6766262" y="6401395"/>
            <a:ext cx="744498" cy="22860"/>
          </a:xfrm>
          <a:prstGeom prst="roundRect">
            <a:avLst>
              <a:gd fmla="val 390813" name="adj"/>
            </a:avLst>
          </a:prstGeom>
          <a:solidFill>
            <a:srgbClr val="4A2C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6310610" y="6173629"/>
            <a:ext cx="478512" cy="478512"/>
          </a:xfrm>
          <a:prstGeom prst="roundRect">
            <a:avLst>
              <a:gd fmla="val 18670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6459915" y="6253282"/>
            <a:ext cx="17990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500"/>
              <a:buFont typeface="Montserrat"/>
              <a:buNone/>
            </a:pPr>
            <a:r>
              <a:rPr b="0" i="0" lang="en-US" sz="25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2500" u="none" cap="none" strike="noStrike"/>
          </a:p>
        </p:txBody>
      </p:sp>
      <p:sp>
        <p:nvSpPr>
          <p:cNvPr id="75" name="Google Shape;75;p2"/>
          <p:cNvSpPr/>
          <p:nvPr/>
        </p:nvSpPr>
        <p:spPr>
          <a:xfrm>
            <a:off x="7719774" y="6147078"/>
            <a:ext cx="2658904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050"/>
              <a:buFont typeface="Montserrat"/>
              <a:buNone/>
            </a:pPr>
            <a:r>
              <a:rPr b="0" i="0" lang="en-US" sz="20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Neurônio Abajur</a:t>
            </a:r>
            <a:endParaRPr b="0" i="0" sz="2050" u="none" cap="none" strike="noStrike"/>
          </a:p>
        </p:txBody>
      </p:sp>
      <p:sp>
        <p:nvSpPr>
          <p:cNvPr id="76" name="Google Shape;76;p2"/>
          <p:cNvSpPr/>
          <p:nvPr/>
        </p:nvSpPr>
        <p:spPr>
          <a:xfrm>
            <a:off x="7719774" y="6606897"/>
            <a:ext cx="6166128" cy="680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650"/>
              <a:buFont typeface="Heebo Light"/>
              <a:buNone/>
            </a:pPr>
            <a:r>
              <a:rPr b="0" i="0" lang="en-US" sz="16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O neurônio como um dispositivo complexo, com a capacidade de criar redes e padrões de atividade.</a:t>
            </a:r>
            <a:endParaRPr b="0" i="0" sz="1650" u="none" cap="none" strike="noStrik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864037" y="2010132"/>
            <a:ext cx="709624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850"/>
              <a:buFont typeface="Montserrat"/>
              <a:buNone/>
            </a:pPr>
            <a:r>
              <a:rPr b="0" i="0" lang="en-US" sz="48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Ensinando Inteligência</a:t>
            </a:r>
            <a:endParaRPr b="0" i="0" sz="4850" u="none" cap="none" strike="noStrike"/>
          </a:p>
        </p:txBody>
      </p:sp>
      <p:sp>
        <p:nvSpPr>
          <p:cNvPr id="83" name="Google Shape;83;p3"/>
          <p:cNvSpPr/>
          <p:nvPr/>
        </p:nvSpPr>
        <p:spPr>
          <a:xfrm>
            <a:off x="864037" y="3398758"/>
            <a:ext cx="3252192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2400"/>
              <a:buFont typeface="Montserrat"/>
              <a:buNone/>
            </a:pPr>
            <a:r>
              <a:rPr b="0" i="0" lang="en-US" sz="24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Ensinando Humanos</a:t>
            </a:r>
            <a:endParaRPr b="0" i="0" sz="2400" u="none" cap="none" strike="noStrike"/>
          </a:p>
        </p:txBody>
      </p:sp>
      <p:sp>
        <p:nvSpPr>
          <p:cNvPr id="84" name="Google Shape;84;p3"/>
          <p:cNvSpPr/>
          <p:nvPr/>
        </p:nvSpPr>
        <p:spPr>
          <a:xfrm>
            <a:off x="864037" y="4031337"/>
            <a:ext cx="3898821" cy="1580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900"/>
              <a:buFont typeface="Heebo Light"/>
              <a:buNone/>
            </a:pPr>
            <a:r>
              <a:rPr b="0" i="0" lang="en-US" sz="19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Pais e educadores transmitem conhecimento e habilidades aos filhos e alunos, construindo a inteligência humana.</a:t>
            </a:r>
            <a:endParaRPr b="0" i="0" sz="1900" u="none" cap="none" strike="noStrike"/>
          </a:p>
        </p:txBody>
      </p:sp>
      <p:sp>
        <p:nvSpPr>
          <p:cNvPr id="85" name="Google Shape;85;p3"/>
          <p:cNvSpPr/>
          <p:nvPr/>
        </p:nvSpPr>
        <p:spPr>
          <a:xfrm>
            <a:off x="5372695" y="3398758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2400"/>
              <a:buFont typeface="Montserrat"/>
              <a:buNone/>
            </a:pPr>
            <a:r>
              <a:rPr b="0" i="0" lang="en-US" sz="24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Ensinando IA</a:t>
            </a:r>
            <a:endParaRPr b="0" i="0" sz="2400" u="none" cap="none" strike="noStrike"/>
          </a:p>
        </p:txBody>
      </p:sp>
      <p:sp>
        <p:nvSpPr>
          <p:cNvPr id="86" name="Google Shape;86;p3"/>
          <p:cNvSpPr/>
          <p:nvPr/>
        </p:nvSpPr>
        <p:spPr>
          <a:xfrm>
            <a:off x="5372695" y="4031337"/>
            <a:ext cx="3898821" cy="1185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900"/>
              <a:buFont typeface="Heebo Light"/>
              <a:buNone/>
            </a:pPr>
            <a:r>
              <a:rPr b="0" i="0" lang="en-US" sz="19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Algoritmos e machine learning são usados para treinar sistemas de inteligência artificial, como LLMs.</a:t>
            </a:r>
            <a:endParaRPr b="0" i="0" sz="1900" u="none" cap="none" strike="noStrike"/>
          </a:p>
        </p:txBody>
      </p:sp>
      <p:sp>
        <p:nvSpPr>
          <p:cNvPr id="87" name="Google Shape;87;p3"/>
          <p:cNvSpPr/>
          <p:nvPr/>
        </p:nvSpPr>
        <p:spPr>
          <a:xfrm>
            <a:off x="9881354" y="3398758"/>
            <a:ext cx="3898821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2400"/>
              <a:buFont typeface="Montserrat"/>
              <a:buNone/>
            </a:pPr>
            <a:r>
              <a:rPr b="0" i="0" lang="en-US" sz="24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Diferenças Fundamentais</a:t>
            </a:r>
            <a:endParaRPr b="0" i="0" sz="2400" u="none" cap="none" strike="noStrike"/>
          </a:p>
        </p:txBody>
      </p:sp>
      <p:sp>
        <p:nvSpPr>
          <p:cNvPr id="88" name="Google Shape;88;p3"/>
          <p:cNvSpPr/>
          <p:nvPr/>
        </p:nvSpPr>
        <p:spPr>
          <a:xfrm>
            <a:off x="9881354" y="4417100"/>
            <a:ext cx="3898821" cy="1580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900"/>
              <a:buFont typeface="Heebo Light"/>
              <a:buNone/>
            </a:pPr>
            <a:r>
              <a:rPr b="0" i="0" lang="en-US" sz="19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A inteligência humana se desenvolve de forma orgânica, enquanto a IA é construída por meio de programação.</a:t>
            </a:r>
            <a:endParaRPr b="0" i="0" sz="1900" u="none" cap="none" strike="noStrik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50ff43f10_0_0"/>
          <p:cNvSpPr/>
          <p:nvPr/>
        </p:nvSpPr>
        <p:spPr>
          <a:xfrm>
            <a:off x="864037" y="2010132"/>
            <a:ext cx="70962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850"/>
              <a:buFont typeface="Montserrat"/>
              <a:buNone/>
            </a:pPr>
            <a:r>
              <a:rPr lang="en-US" sz="48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Machine Learning</a:t>
            </a:r>
            <a:endParaRPr b="0" i="0" sz="4850" u="none" cap="none" strike="noStrike"/>
          </a:p>
        </p:txBody>
      </p:sp>
      <p:sp>
        <p:nvSpPr>
          <p:cNvPr id="95" name="Google Shape;95;g2d50ff43f10_0_0"/>
          <p:cNvSpPr/>
          <p:nvPr/>
        </p:nvSpPr>
        <p:spPr>
          <a:xfrm>
            <a:off x="864026" y="3398750"/>
            <a:ext cx="5807400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2400"/>
              <a:buFont typeface="Montserrat"/>
              <a:buNone/>
            </a:pPr>
            <a:r>
              <a:rPr lang="en-US" sz="240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Aprendizado de Máquina Supervisionado </a:t>
            </a:r>
            <a:endParaRPr b="0" i="0" sz="2400" u="none" cap="none" strike="noStrike"/>
          </a:p>
        </p:txBody>
      </p:sp>
      <p:sp>
        <p:nvSpPr>
          <p:cNvPr id="96" name="Google Shape;96;g2d50ff43f10_0_0"/>
          <p:cNvSpPr/>
          <p:nvPr/>
        </p:nvSpPr>
        <p:spPr>
          <a:xfrm>
            <a:off x="864025" y="4583125"/>
            <a:ext cx="5565300" cy="1580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900"/>
              <a:buFont typeface="Heebo Light"/>
              <a:buNone/>
            </a:pPr>
            <a:r>
              <a:rPr lang="en-US" sz="1900">
                <a:solidFill>
                  <a:schemeClr val="lt1"/>
                </a:solidFill>
              </a:rPr>
              <a:t>O aprendizado de máquina supervisionado é um método onde um modelo é treinado com dados rotulados, permitindo que ele aprenda a prever ou classificar novos dados com base nos padrões identificados durante o treinamento.</a:t>
            </a:r>
            <a:endParaRPr b="0" i="0" sz="1900" u="none" cap="none" strike="noStrike">
              <a:solidFill>
                <a:schemeClr val="lt1"/>
              </a:solidFill>
            </a:endParaRPr>
          </a:p>
        </p:txBody>
      </p:sp>
      <p:sp>
        <p:nvSpPr>
          <p:cNvPr id="97" name="Google Shape;97;g2d50ff43f10_0_0"/>
          <p:cNvSpPr/>
          <p:nvPr/>
        </p:nvSpPr>
        <p:spPr>
          <a:xfrm>
            <a:off x="7490574" y="3398750"/>
            <a:ext cx="6230400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2400"/>
              <a:buFont typeface="Montserrat"/>
              <a:buNone/>
            </a:pPr>
            <a:r>
              <a:rPr lang="en-US" sz="240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Aprendizado de Máquina Não Supervisionado </a:t>
            </a:r>
            <a:endParaRPr sz="2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2400"/>
              <a:buFont typeface="Montserrat"/>
              <a:buNone/>
            </a:pPr>
            <a:r>
              <a:t/>
            </a:r>
            <a:endParaRPr sz="2400">
              <a:solidFill>
                <a:srgbClr val="F2F0F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g2d50ff43f10_0_0"/>
          <p:cNvSpPr/>
          <p:nvPr/>
        </p:nvSpPr>
        <p:spPr>
          <a:xfrm>
            <a:off x="7490579" y="4696950"/>
            <a:ext cx="6714600" cy="11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900"/>
              <a:buFont typeface="Heebo Light"/>
              <a:buNone/>
            </a:pPr>
            <a:r>
              <a:rPr lang="en-US" sz="1900">
                <a:solidFill>
                  <a:schemeClr val="lt1"/>
                </a:solidFill>
              </a:rPr>
              <a:t>O aprendizado de máquina não supervisionado é uma abordagem onde o modelo é treinado com dados sem rótulos, ou seja, sem saídas conhecidas. Ele busca identificar padrões e estruturas ocultas nos dados, como agrupamentos ou associações, sem orientação prévia. Essa técnica é usada em tarefas como segmentação de clientes e redução de dimensionalidade.</a:t>
            </a:r>
            <a:endParaRPr sz="1900">
              <a:solidFill>
                <a:srgbClr val="DCD7E5"/>
              </a:solidFill>
              <a:latin typeface="Heebo Light"/>
              <a:ea typeface="Heebo Light"/>
              <a:cs typeface="Heebo Light"/>
              <a:sym typeface="Heebo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04" name="Google Shape;10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"/>
          <p:cNvSpPr/>
          <p:nvPr/>
        </p:nvSpPr>
        <p:spPr>
          <a:xfrm>
            <a:off x="756880" y="768191"/>
            <a:ext cx="5406866" cy="675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05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250"/>
              <a:buFont typeface="Montserrat"/>
              <a:buNone/>
            </a:pPr>
            <a:r>
              <a:rPr b="0" i="0" lang="en-US" sz="42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Ecossistema de IA</a:t>
            </a:r>
            <a:endParaRPr b="0" i="0" sz="4250" u="none" cap="none" strike="noStrike"/>
          </a:p>
        </p:txBody>
      </p:sp>
      <p:sp>
        <p:nvSpPr>
          <p:cNvPr id="106" name="Google Shape;106;p4"/>
          <p:cNvSpPr/>
          <p:nvPr/>
        </p:nvSpPr>
        <p:spPr>
          <a:xfrm>
            <a:off x="756880" y="1768316"/>
            <a:ext cx="7630239" cy="1261110"/>
          </a:xfrm>
          <a:prstGeom prst="roundRect">
            <a:avLst>
              <a:gd fmla="val 7203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"/>
          <p:cNvSpPr/>
          <p:nvPr/>
        </p:nvSpPr>
        <p:spPr>
          <a:xfrm>
            <a:off x="980718" y="1992154"/>
            <a:ext cx="2703433" cy="3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00"/>
              <a:buFont typeface="Montserrat"/>
              <a:buNone/>
            </a:pPr>
            <a:r>
              <a:rPr b="0" i="0" lang="en-US" sz="21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Meta: LLHAMA</a:t>
            </a:r>
            <a:endParaRPr b="0" i="0" sz="2100" u="none" cap="none" strike="noStrike"/>
          </a:p>
        </p:txBody>
      </p:sp>
      <p:sp>
        <p:nvSpPr>
          <p:cNvPr id="108" name="Google Shape;108;p4"/>
          <p:cNvSpPr/>
          <p:nvPr/>
        </p:nvSpPr>
        <p:spPr>
          <a:xfrm>
            <a:off x="980718" y="2459712"/>
            <a:ext cx="7182564" cy="345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Modelo de linguagem de grande porte desenvolvido pela Meta.</a:t>
            </a:r>
            <a:endParaRPr b="0" i="0" sz="1700" u="none" cap="none" strike="noStrike"/>
          </a:p>
        </p:txBody>
      </p:sp>
      <p:sp>
        <p:nvSpPr>
          <p:cNvPr id="109" name="Google Shape;109;p4"/>
          <p:cNvSpPr/>
          <p:nvPr/>
        </p:nvSpPr>
        <p:spPr>
          <a:xfrm>
            <a:off x="756880" y="3245644"/>
            <a:ext cx="7630239" cy="1261110"/>
          </a:xfrm>
          <a:prstGeom prst="roundRect">
            <a:avLst>
              <a:gd fmla="val 7203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980718" y="3469481"/>
            <a:ext cx="2703433" cy="3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00"/>
              <a:buFont typeface="Montserrat"/>
              <a:buNone/>
            </a:pPr>
            <a:r>
              <a:rPr b="0" i="0" lang="en-US" sz="21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OpenAI: ChatGPT</a:t>
            </a:r>
            <a:endParaRPr b="0" i="0" sz="2100" u="none" cap="none" strike="noStrike"/>
          </a:p>
        </p:txBody>
      </p:sp>
      <p:sp>
        <p:nvSpPr>
          <p:cNvPr id="111" name="Google Shape;111;p4"/>
          <p:cNvSpPr/>
          <p:nvPr/>
        </p:nvSpPr>
        <p:spPr>
          <a:xfrm>
            <a:off x="980718" y="3937040"/>
            <a:ext cx="7182564" cy="345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Assistente de IA conversacional criado pela OpenAI.</a:t>
            </a:r>
            <a:endParaRPr b="0" i="0" sz="1700" u="none" cap="none" strike="noStrike"/>
          </a:p>
        </p:txBody>
      </p:sp>
      <p:sp>
        <p:nvSpPr>
          <p:cNvPr id="112" name="Google Shape;112;p4"/>
          <p:cNvSpPr/>
          <p:nvPr/>
        </p:nvSpPr>
        <p:spPr>
          <a:xfrm>
            <a:off x="756880" y="4722971"/>
            <a:ext cx="7630239" cy="1261110"/>
          </a:xfrm>
          <a:prstGeom prst="roundRect">
            <a:avLst>
              <a:gd fmla="val 7203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980718" y="4946809"/>
            <a:ext cx="2703433" cy="3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00"/>
              <a:buFont typeface="Montserrat"/>
              <a:buNone/>
            </a:pPr>
            <a:r>
              <a:rPr b="0" i="0" lang="en-US" sz="21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Anthropic: Claude</a:t>
            </a:r>
            <a:endParaRPr b="0" i="0" sz="2100" u="none" cap="none" strike="noStrike"/>
          </a:p>
        </p:txBody>
      </p:sp>
      <p:sp>
        <p:nvSpPr>
          <p:cNvPr id="114" name="Google Shape;114;p4"/>
          <p:cNvSpPr/>
          <p:nvPr/>
        </p:nvSpPr>
        <p:spPr>
          <a:xfrm>
            <a:off x="980718" y="5414367"/>
            <a:ext cx="7182564" cy="345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Modelo de IA desenvolvido pela Anthropic com foco em ética e segurança.</a:t>
            </a:r>
            <a:endParaRPr b="0" i="0" sz="1700" u="none" cap="none" strike="noStrike"/>
          </a:p>
        </p:txBody>
      </p:sp>
      <p:sp>
        <p:nvSpPr>
          <p:cNvPr id="115" name="Google Shape;115;p4"/>
          <p:cNvSpPr/>
          <p:nvPr/>
        </p:nvSpPr>
        <p:spPr>
          <a:xfrm>
            <a:off x="756880" y="6200299"/>
            <a:ext cx="7630239" cy="1261110"/>
          </a:xfrm>
          <a:prstGeom prst="roundRect">
            <a:avLst>
              <a:gd fmla="val 7203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"/>
          <p:cNvSpPr/>
          <p:nvPr/>
        </p:nvSpPr>
        <p:spPr>
          <a:xfrm>
            <a:off x="980718" y="6424136"/>
            <a:ext cx="2703433" cy="337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00"/>
              <a:buFont typeface="Montserrat"/>
              <a:buNone/>
            </a:pPr>
            <a:r>
              <a:rPr b="0" i="0" lang="en-US" sz="21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Groq e Grok</a:t>
            </a:r>
            <a:endParaRPr b="0" i="0" sz="2100" u="none" cap="none" strike="noStrike"/>
          </a:p>
        </p:txBody>
      </p:sp>
      <p:sp>
        <p:nvSpPr>
          <p:cNvPr id="117" name="Google Shape;117;p4"/>
          <p:cNvSpPr/>
          <p:nvPr/>
        </p:nvSpPr>
        <p:spPr>
          <a:xfrm>
            <a:off x="980718" y="6891695"/>
            <a:ext cx="7182564" cy="345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Soluções de IA gratuitas da Google e do Twitter, respectivamente.</a:t>
            </a:r>
            <a:endParaRPr b="0" i="0" sz="1700" u="none" cap="none" strike="noStrik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3" name="Google Shape;12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323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/>
          <p:nvPr/>
        </p:nvSpPr>
        <p:spPr>
          <a:xfrm>
            <a:off x="6084570" y="469940"/>
            <a:ext cx="6099929" cy="534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73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3350"/>
              <a:buFont typeface="Montserrat"/>
              <a:buNone/>
            </a:pPr>
            <a:r>
              <a:rPr b="0" i="0" lang="en-US" sz="33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Usando a IA de Forma Eficaz</a:t>
            </a:r>
            <a:endParaRPr b="0" i="0" sz="3350" u="none" cap="none" strike="noStrike"/>
          </a:p>
        </p:txBody>
      </p:sp>
      <p:pic>
        <p:nvPicPr>
          <p:cNvPr descr="preencoded.png" id="125" name="Google Shape;12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84570" y="1260396"/>
            <a:ext cx="427196" cy="42719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/>
          <p:nvPr/>
        </p:nvSpPr>
        <p:spPr>
          <a:xfrm>
            <a:off x="6084570" y="1858447"/>
            <a:ext cx="2136458" cy="266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650"/>
              <a:buFont typeface="Montserrat"/>
              <a:buNone/>
            </a:pPr>
            <a:r>
              <a:rPr b="0" i="0" lang="en-US" sz="16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Contexto</a:t>
            </a:r>
            <a:endParaRPr b="0" i="0" sz="1650" u="none" cap="none" strike="noStrike"/>
          </a:p>
        </p:txBody>
      </p:sp>
      <p:sp>
        <p:nvSpPr>
          <p:cNvPr id="127" name="Google Shape;127;p5"/>
          <p:cNvSpPr/>
          <p:nvPr/>
        </p:nvSpPr>
        <p:spPr>
          <a:xfrm>
            <a:off x="6084570" y="2227898"/>
            <a:ext cx="7947660" cy="273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538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00"/>
              <a:buFont typeface="Heebo Light"/>
              <a:buNone/>
            </a:pPr>
            <a:r>
              <a:rPr b="0" i="0" lang="en-US" sz="13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Definir claramente os objetivos e o papel da IA na tarefa.</a:t>
            </a:r>
            <a:endParaRPr b="0" i="0" sz="1300" u="none" cap="none" strike="noStrike"/>
          </a:p>
        </p:txBody>
      </p:sp>
      <p:pic>
        <p:nvPicPr>
          <p:cNvPr descr="preencoded.png" id="128" name="Google Shape;12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4570" y="3014067"/>
            <a:ext cx="427196" cy="4271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/>
          <p:nvPr/>
        </p:nvSpPr>
        <p:spPr>
          <a:xfrm>
            <a:off x="6084570" y="3612118"/>
            <a:ext cx="2136458" cy="266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650"/>
              <a:buFont typeface="Montserrat"/>
              <a:buNone/>
            </a:pPr>
            <a:r>
              <a:rPr b="0" i="0" lang="en-US" sz="16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Feedback</a:t>
            </a:r>
            <a:endParaRPr b="0" i="0" sz="1650" u="none" cap="none" strike="noStrike"/>
          </a:p>
        </p:txBody>
      </p:sp>
      <p:sp>
        <p:nvSpPr>
          <p:cNvPr id="130" name="Google Shape;130;p5"/>
          <p:cNvSpPr/>
          <p:nvPr/>
        </p:nvSpPr>
        <p:spPr>
          <a:xfrm>
            <a:off x="6084570" y="3981569"/>
            <a:ext cx="7947660" cy="273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538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00"/>
              <a:buFont typeface="Heebo Light"/>
              <a:buNone/>
            </a:pPr>
            <a:r>
              <a:rPr b="0" i="0" lang="en-US" sz="13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Solicitar à IA que gere perguntas para melhorar sua resposta.</a:t>
            </a:r>
            <a:endParaRPr b="0" i="0" sz="1300" u="none" cap="none" strike="noStrike"/>
          </a:p>
        </p:txBody>
      </p:sp>
      <p:pic>
        <p:nvPicPr>
          <p:cNvPr descr="preencoded.png" id="131" name="Google Shape;13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84570" y="4767739"/>
            <a:ext cx="427196" cy="42719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/>
          <p:nvPr/>
        </p:nvSpPr>
        <p:spPr>
          <a:xfrm>
            <a:off x="6084570" y="5365790"/>
            <a:ext cx="2136458" cy="266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650"/>
              <a:buFont typeface="Montserrat"/>
              <a:buNone/>
            </a:pPr>
            <a:r>
              <a:rPr b="0" i="0" lang="en-US" sz="16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Formatos</a:t>
            </a:r>
            <a:endParaRPr b="0" i="0" sz="1650" u="none" cap="none" strike="noStrike"/>
          </a:p>
        </p:txBody>
      </p:sp>
      <p:sp>
        <p:nvSpPr>
          <p:cNvPr id="133" name="Google Shape;133;p5"/>
          <p:cNvSpPr/>
          <p:nvPr/>
        </p:nvSpPr>
        <p:spPr>
          <a:xfrm>
            <a:off x="6084570" y="5735241"/>
            <a:ext cx="7947660" cy="273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538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00"/>
              <a:buFont typeface="Heebo Light"/>
              <a:buNone/>
            </a:pPr>
            <a:r>
              <a:rPr b="0" i="0" lang="en-US" sz="13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Utilizar diferentes formatos, como listas, tabelas e respostas detalhadas.</a:t>
            </a:r>
            <a:endParaRPr b="0" i="0" sz="1300" u="none" cap="none" strike="noStrike"/>
          </a:p>
        </p:txBody>
      </p:sp>
      <p:pic>
        <p:nvPicPr>
          <p:cNvPr descr="preencoded.png" id="134" name="Google Shape;134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84570" y="6521410"/>
            <a:ext cx="427196" cy="42719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/>
          <p:nvPr/>
        </p:nvSpPr>
        <p:spPr>
          <a:xfrm>
            <a:off x="6084570" y="7119461"/>
            <a:ext cx="2136458" cy="266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650"/>
              <a:buFont typeface="Montserrat"/>
              <a:buNone/>
            </a:pPr>
            <a:r>
              <a:rPr b="0" i="0" lang="en-US" sz="16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Divisão de Tarefas</a:t>
            </a:r>
            <a:endParaRPr b="0" i="0" sz="1650" u="none" cap="none" strike="noStrike"/>
          </a:p>
        </p:txBody>
      </p:sp>
      <p:sp>
        <p:nvSpPr>
          <p:cNvPr id="136" name="Google Shape;136;p5"/>
          <p:cNvSpPr/>
          <p:nvPr/>
        </p:nvSpPr>
        <p:spPr>
          <a:xfrm>
            <a:off x="6084570" y="7488912"/>
            <a:ext cx="7947660" cy="273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538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00"/>
              <a:buFont typeface="Heebo Light"/>
              <a:buNone/>
            </a:pPr>
            <a:r>
              <a:rPr b="0" i="0" lang="en-US" sz="13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Dividir problemas complexos em etapas para uma abordagem mais eficiente.</a:t>
            </a:r>
            <a:endParaRPr b="0" i="0" sz="1300" u="none" cap="none" strike="noStrik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2" name="Google Shape;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75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/>
          <p:nvPr/>
        </p:nvSpPr>
        <p:spPr>
          <a:xfrm>
            <a:off x="771287" y="3360777"/>
            <a:ext cx="6824067" cy="688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300"/>
              <a:buFont typeface="Montserrat"/>
              <a:buNone/>
            </a:pPr>
            <a:r>
              <a:rPr b="0" i="0" lang="en-US" sz="43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Aplicações Práticas da IA</a:t>
            </a:r>
            <a:endParaRPr b="0" i="0" sz="4300" u="none" cap="none" strike="noStrike"/>
          </a:p>
        </p:txBody>
      </p:sp>
      <p:sp>
        <p:nvSpPr>
          <p:cNvPr id="144" name="Google Shape;144;p6"/>
          <p:cNvSpPr/>
          <p:nvPr/>
        </p:nvSpPr>
        <p:spPr>
          <a:xfrm>
            <a:off x="771287" y="4380071"/>
            <a:ext cx="13087826" cy="3248739"/>
          </a:xfrm>
          <a:prstGeom prst="roundRect">
            <a:avLst>
              <a:gd fmla="val 2849" name="adj"/>
            </a:avLst>
          </a:prstGeom>
          <a:noFill/>
          <a:ln cap="flat" cmpd="sng" w="9525">
            <a:solidFill>
              <a:srgbClr val="FFFFFF">
                <a:alpha val="2392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778907" y="4387691"/>
            <a:ext cx="13072586" cy="632103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"/>
          <p:cNvSpPr/>
          <p:nvPr/>
        </p:nvSpPr>
        <p:spPr>
          <a:xfrm>
            <a:off x="999292" y="4527471"/>
            <a:ext cx="6091714" cy="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Inteligência Artificial</a:t>
            </a:r>
            <a:endParaRPr b="0" i="0" sz="1700" u="none" cap="none" strike="noStrike"/>
          </a:p>
        </p:txBody>
      </p:sp>
      <p:sp>
        <p:nvSpPr>
          <p:cNvPr id="147" name="Google Shape;147;p6"/>
          <p:cNvSpPr/>
          <p:nvPr/>
        </p:nvSpPr>
        <p:spPr>
          <a:xfrm>
            <a:off x="7539395" y="4527471"/>
            <a:ext cx="6091714" cy="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Exemplos Práticos</a:t>
            </a:r>
            <a:endParaRPr b="0" i="0" sz="1700" u="none" cap="none" strike="noStrike"/>
          </a:p>
        </p:txBody>
      </p:sp>
      <p:sp>
        <p:nvSpPr>
          <p:cNvPr id="148" name="Google Shape;148;p6"/>
          <p:cNvSpPr/>
          <p:nvPr/>
        </p:nvSpPr>
        <p:spPr>
          <a:xfrm>
            <a:off x="778907" y="5019794"/>
            <a:ext cx="13072586" cy="632103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"/>
          <p:cNvSpPr/>
          <p:nvPr/>
        </p:nvSpPr>
        <p:spPr>
          <a:xfrm>
            <a:off x="999292" y="5159573"/>
            <a:ext cx="6091714" cy="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Processamento de Linguagem Natural</a:t>
            </a:r>
            <a:endParaRPr b="0" i="0" sz="1700" u="none" cap="none" strike="noStrike"/>
          </a:p>
        </p:txBody>
      </p:sp>
      <p:sp>
        <p:nvSpPr>
          <p:cNvPr id="150" name="Google Shape;150;p6"/>
          <p:cNvSpPr/>
          <p:nvPr/>
        </p:nvSpPr>
        <p:spPr>
          <a:xfrm>
            <a:off x="7539395" y="5159573"/>
            <a:ext cx="6091714" cy="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Chatbots, tradução automática, análise de sentimentos</a:t>
            </a:r>
            <a:endParaRPr b="0" i="0" sz="1700" u="none" cap="none" strike="noStrike"/>
          </a:p>
        </p:txBody>
      </p:sp>
      <p:sp>
        <p:nvSpPr>
          <p:cNvPr id="151" name="Google Shape;151;p6"/>
          <p:cNvSpPr/>
          <p:nvPr/>
        </p:nvSpPr>
        <p:spPr>
          <a:xfrm>
            <a:off x="778907" y="5651897"/>
            <a:ext cx="13072586" cy="984647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"/>
          <p:cNvSpPr/>
          <p:nvPr/>
        </p:nvSpPr>
        <p:spPr>
          <a:xfrm>
            <a:off x="999292" y="5791676"/>
            <a:ext cx="6091714" cy="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Visão Computacional</a:t>
            </a:r>
            <a:endParaRPr b="0" i="0" sz="1700" u="none" cap="none" strike="noStrike"/>
          </a:p>
        </p:txBody>
      </p:sp>
      <p:sp>
        <p:nvSpPr>
          <p:cNvPr id="153" name="Google Shape;153;p6"/>
          <p:cNvSpPr/>
          <p:nvPr/>
        </p:nvSpPr>
        <p:spPr>
          <a:xfrm>
            <a:off x="7539395" y="5791676"/>
            <a:ext cx="6091714" cy="705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Reconhecimento de imagens, detecção de objetos, classificação de imagens</a:t>
            </a:r>
            <a:endParaRPr b="0" i="0" sz="1700" u="none" cap="none" strike="noStrike"/>
          </a:p>
        </p:txBody>
      </p:sp>
      <p:sp>
        <p:nvSpPr>
          <p:cNvPr id="154" name="Google Shape;154;p6"/>
          <p:cNvSpPr/>
          <p:nvPr/>
        </p:nvSpPr>
        <p:spPr>
          <a:xfrm>
            <a:off x="778907" y="6636544"/>
            <a:ext cx="13072586" cy="984647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999292" y="6776323"/>
            <a:ext cx="6091714" cy="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Aprendizado de Máquina</a:t>
            </a:r>
            <a:endParaRPr b="0" i="0" sz="1700" u="none" cap="none" strike="noStrike"/>
          </a:p>
        </p:txBody>
      </p:sp>
      <p:sp>
        <p:nvSpPr>
          <p:cNvPr id="156" name="Google Shape;156;p6"/>
          <p:cNvSpPr/>
          <p:nvPr/>
        </p:nvSpPr>
        <p:spPr>
          <a:xfrm>
            <a:off x="7539395" y="6776323"/>
            <a:ext cx="6091714" cy="705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Recomendação de produtos, detecção de fraudes, previsão de vendas</a:t>
            </a:r>
            <a:endParaRPr b="0" i="0" sz="1700" u="none" cap="none" strike="noStrik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2024-10-10T22:29:48Z</dcterms:created>
  <dc:creator>PptxGenJS</dc:creator>
</cp:coreProperties>
</file>